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Architects Daughter"/>
      <p:regular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8BD8082-06A9-42D7-8EA1-C4BD2B7C227C}">
  <a:tblStyle styleId="{48BD8082-06A9-42D7-8EA1-C4BD2B7C227C}" styleName="Table_0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chitectsDaughter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Second grade students will be able to refer to the rubric for specific directions of what to include in their map.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99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map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Relationship Id="rId4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The Swift River Valley: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latin typeface="Architects Daughter"/>
                <a:ea typeface="Architects Daughter"/>
                <a:cs typeface="Architects Daughter"/>
                <a:sym typeface="Architects Daughter"/>
              </a:rPr>
              <a:t>The People in Their Environment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Emma, Jessica, Katie, and Rose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2nd Grade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Shape 120"/>
          <p:cNvGraphicFramePr/>
          <p:nvPr/>
        </p:nvGraphicFramePr>
        <p:xfrm>
          <a:off x="1371525" y="55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{48BD8082-06A9-42D7-8EA1-C4BD2B7C227C}</a:tableStyleId>
              </a:tblPr>
              <a:tblGrid>
                <a:gridCol w="1485900"/>
                <a:gridCol w="1485900"/>
                <a:gridCol w="1485900"/>
                <a:gridCol w="148590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Part of map</a:t>
                      </a:r>
                      <a:r>
                        <a:rPr lang="en" sz="1100"/>
                        <a:t>: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I get it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I’m not sure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600"/>
                        <a:t>I’m still thinking</a:t>
                      </a:r>
                      <a:r>
                        <a:rPr b="1" lang="en" sz="1100"/>
                        <a:t> 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700"/>
                        <a:t>Water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The water is </a:t>
                      </a:r>
                      <a:r>
                        <a:rPr b="1" lang="en" u="sng"/>
                        <a:t>near to</a:t>
                      </a:r>
                      <a:r>
                        <a:rPr lang="en"/>
                        <a:t> </a:t>
                      </a:r>
                      <a:r>
                        <a:rPr lang="en" sz="1100"/>
                        <a:t>and </a:t>
                      </a:r>
                      <a:r>
                        <a:rPr b="1" lang="en" u="sng"/>
                        <a:t>big enough</a:t>
                      </a:r>
                      <a:r>
                        <a:rPr lang="en" sz="1100"/>
                        <a:t> for everyone to use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The water is too </a:t>
                      </a:r>
                      <a:r>
                        <a:rPr b="1" lang="en" u="sng"/>
                        <a:t>far</a:t>
                      </a:r>
                      <a:r>
                        <a:rPr lang="en" sz="1100"/>
                        <a:t> </a:t>
                      </a:r>
                      <a:r>
                        <a:rPr b="1" lang="en" u="sng"/>
                        <a:t>away</a:t>
                      </a:r>
                      <a:r>
                        <a:rPr lang="en" sz="1100"/>
                        <a:t> or too </a:t>
                      </a:r>
                      <a:r>
                        <a:rPr b="1" lang="en" u="sng"/>
                        <a:t>small</a:t>
                      </a:r>
                      <a:r>
                        <a:rPr lang="en" sz="1100"/>
                        <a:t> for everyone to use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There is </a:t>
                      </a:r>
                      <a:r>
                        <a:rPr b="1" lang="en" u="sng"/>
                        <a:t>no water</a:t>
                      </a:r>
                      <a:r>
                        <a:rPr lang="en" sz="1100"/>
                        <a:t> in my map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700"/>
                        <a:t>Food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300" u="sng"/>
                        <a:t>3 or more</a:t>
                      </a:r>
                      <a:r>
                        <a:rPr lang="en" sz="1100"/>
                        <a:t> sources of food for my people to eat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1-2</a:t>
                      </a:r>
                      <a:r>
                        <a:rPr lang="en" sz="1100"/>
                        <a:t> sources of food for my people to eat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No food</a:t>
                      </a:r>
                      <a:r>
                        <a:rPr lang="en" sz="1100"/>
                        <a:t> for my people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700"/>
                        <a:t>Building materials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One or more</a:t>
                      </a:r>
                      <a:r>
                        <a:rPr lang="en" sz="1100"/>
                        <a:t> types of building materials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1</a:t>
                      </a:r>
                      <a:r>
                        <a:rPr lang="en" sz="1100"/>
                        <a:t> source of building materials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No source</a:t>
                      </a:r>
                      <a:r>
                        <a:rPr lang="en" sz="1100"/>
                        <a:t> of building materials 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700"/>
                        <a:t>How to travel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More than one way</a:t>
                      </a:r>
                      <a:r>
                        <a:rPr lang="en" sz="1100"/>
                        <a:t> for people to travel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1 way</a:t>
                      </a:r>
                      <a:r>
                        <a:rPr lang="en" sz="1100"/>
                        <a:t> for people to travel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No ways to travel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Helpful </a:t>
                      </a:r>
                      <a:r>
                        <a:rPr b="1" lang="en" sz="1700"/>
                        <a:t>places</a:t>
                      </a:r>
                      <a:r>
                        <a:rPr lang="en" sz="1100"/>
                        <a:t> (ex. Hospital, school)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3 or more</a:t>
                      </a:r>
                      <a:r>
                        <a:rPr lang="en" sz="1100"/>
                        <a:t> helpful places for people to visit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1-2</a:t>
                      </a:r>
                      <a:r>
                        <a:rPr lang="en" sz="1100"/>
                        <a:t> helpful places for people to visit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No places </a:t>
                      </a:r>
                      <a:r>
                        <a:rPr lang="en" sz="1100"/>
                        <a:t>for people to visit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93600" y="810600"/>
            <a:ext cx="7756800" cy="189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Activity 3: Gallery Walk- take 3 minutes to walk around and look at your classmates maps. What did they do that was different or the same as you?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indent="-228600" lvl="0" marL="457200">
              <a:spcBef>
                <a:spcPts val="0"/>
              </a:spcBef>
              <a:buClr>
                <a:srgbClr val="00FF00"/>
              </a:buClr>
              <a:buFont typeface="Architects Daughter"/>
              <a:buChar char="★"/>
            </a:pPr>
            <a:r>
              <a:rPr lang="en" sz="24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Gallery Walk Etiquette: Be respectful of classmates by being aware of </a:t>
            </a:r>
            <a:r>
              <a:rPr lang="en" sz="36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personal space </a:t>
            </a:r>
            <a:r>
              <a:rPr lang="en" sz="24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[arm length], </a:t>
            </a:r>
            <a:r>
              <a:rPr lang="en" sz="36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not standing too close </a:t>
            </a:r>
            <a:r>
              <a:rPr lang="en" sz="24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each picture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52050" y="2916300"/>
            <a:ext cx="78399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Activity 4: Debrief- Thoughts and Questions.</a:t>
            </a:r>
          </a:p>
          <a:p>
            <a:pPr indent="457200" lvl="0" mar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Thanks for your participation!!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Learning Objectives: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86125" y="1292275"/>
            <a:ext cx="8097000" cy="3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chitects Daughter"/>
              <a:buAutoNum type="arabicPeriod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can understand how people use their environment to meet their needs.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chitects Daughter"/>
              <a:buAutoNum type="arabicPeriod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can write down what a picture makes me think, feel, and I can share it with my classmates.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chitects Daughter"/>
              <a:buAutoNum type="arabicPeriod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can understand that symbols used in maps stand for parts of the environment.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chitects Daughter"/>
              <a:buAutoNum type="arabicPeriod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can read symbols on a map to understand what the landscape looks like.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le tree swift river.jpe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900" y="250450"/>
            <a:ext cx="5704824" cy="4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31575" y="3803800"/>
            <a:ext cx="16029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Illustration by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Barbara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Cooney from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Letting Swift River Go</a:t>
            </a:r>
            <a:r>
              <a:rPr lang="en"/>
              <a:t> (1995)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Activity 1:</a:t>
            </a:r>
            <a:r>
              <a:rPr lang="en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Respond to the picture</a:t>
            </a: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265500" y="2763225"/>
            <a:ext cx="4045200" cy="196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Activity 2: </a:t>
            </a: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Turn and Talk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share your thoughts on your responses to your neighbor, Exchange note catcher. Talk for one minute each person. </a:t>
            </a:r>
          </a:p>
        </p:txBody>
      </p:sp>
      <p:pic>
        <p:nvPicPr>
          <p:cNvPr descr="Maple tree swift river.jpe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450" y="864139"/>
            <a:ext cx="4045199" cy="3415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45375" y="-89775"/>
            <a:ext cx="3345000" cy="43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lang="en"/>
            </a:b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Mapping: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07200" y="962000"/>
            <a:ext cx="85296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do you know about maps?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457200"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Let’s take a look at a map of the Quabbin: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457200"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https://www.google.com/maps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457200"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do you notice on the map?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20525_SwiftRiverValleyMA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507" y="0"/>
            <a:ext cx="652898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7775050" y="4114800"/>
            <a:ext cx="1471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F3F3F3"/>
                </a:solidFill>
              </a:rPr>
              <a:t>Source: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F3F3F3"/>
                </a:solidFill>
              </a:rPr>
              <a:t>www.stampcommunity.org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650" y="250200"/>
            <a:ext cx="6986699" cy="46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idx="1" type="body"/>
          </p:nvPr>
        </p:nvSpPr>
        <p:spPr>
          <a:xfrm>
            <a:off x="7654800" y="4734100"/>
            <a:ext cx="1489200" cy="49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Source: Google Maps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211" y="291800"/>
            <a:ext cx="7083574" cy="45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8241550" y="4007150"/>
            <a:ext cx="8013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S</a:t>
            </a:r>
            <a:r>
              <a:rPr lang="en" sz="1100">
                <a:solidFill>
                  <a:srgbClr val="FFFFFF"/>
                </a:solidFill>
              </a:rPr>
              <a:t>ource: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Google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Maps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ift river valley.jpg" id="112" name="Shape 112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307200" y="357750"/>
            <a:ext cx="8529600" cy="44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4877475" y="296900"/>
            <a:ext cx="3981899" cy="62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u="sng">
                <a:solidFill>
                  <a:srgbClr val="99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Assessment: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Create a make-believe new home for Swift River Valley residents.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28600" lvl="0" marL="457200" rtl="0">
              <a:spcBef>
                <a:spcPts val="0"/>
              </a:spcBef>
              <a:buClr>
                <a:srgbClr val="9900FF"/>
              </a:buClr>
              <a:buFont typeface="Architects Daughter"/>
              <a:buChar char="●"/>
            </a:pPr>
            <a:r>
              <a:rPr lang="en">
                <a:solidFill>
                  <a:srgbClr val="99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Draw or design with the picture tiles,  a map of a new town. </a:t>
            </a:r>
          </a:p>
          <a:p>
            <a:pPr indent="-228600" lvl="0" marL="457200" rtl="0">
              <a:spcBef>
                <a:spcPts val="0"/>
              </a:spcBef>
              <a:buClr>
                <a:srgbClr val="9900FF"/>
              </a:buClr>
              <a:buFont typeface="Architects Daughter"/>
              <a:buChar char="●"/>
            </a:pPr>
            <a:r>
              <a:rPr lang="en">
                <a:solidFill>
                  <a:srgbClr val="99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Include things they would need in order to survive.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99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522675" y="4181325"/>
            <a:ext cx="31359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99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Example of map by Rose</a:t>
            </a:r>
          </a:p>
        </p:txBody>
      </p:sp>
      <p:pic>
        <p:nvPicPr>
          <p:cNvPr descr="FullSizeRender.jpg"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99" y="804050"/>
            <a:ext cx="4473996" cy="337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