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Average"/>
      <p:regular r:id="rId19"/>
    </p:embeddedFont>
    <p:embeddedFont>
      <p:font typeface="Oswald"/>
      <p:regular r:id="rId20"/>
      <p:bold r:id="rId21"/>
    </p:embeddedFont>
    <p:embeddedFont>
      <p:font typeface="Bree Serif"/>
      <p:regular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CCABD44F-6171-44A0-8123-25C600006CAA}">
  <a:tblStyle styleId="{CCABD44F-6171-44A0-8123-25C600006CAA}" styleName="Table_0">
    <a:wholeTbl>
      <a:tcStyle>
        <a:tcBdr>
          <a:left>
            <a:ln cap="flat" cmpd="sng" w="12700">
              <a:solidFill>
                <a:srgbClr val="000000"/>
              </a:solidFill>
              <a:prstDash val="solid"/>
              <a:round/>
              <a:headEnd len="med" w="med" type="none"/>
              <a:tailEnd len="med" w="med" type="none"/>
            </a:ln>
          </a:left>
          <a:right>
            <a:ln cap="flat" cmpd="sng" w="12700">
              <a:solidFill>
                <a:srgbClr val="000000"/>
              </a:solidFill>
              <a:prstDash val="solid"/>
              <a:round/>
              <a:headEnd len="med" w="med" type="none"/>
              <a:tailEnd len="med" w="med" type="none"/>
            </a:ln>
          </a:right>
          <a:top>
            <a:ln cap="flat" cmpd="sng" w="12700">
              <a:solidFill>
                <a:srgbClr val="000000"/>
              </a:solidFill>
              <a:prstDash val="solid"/>
              <a:round/>
              <a:headEnd len="med" w="med" type="none"/>
              <a:tailEnd len="med" w="med" type="none"/>
            </a:ln>
          </a:top>
          <a:bottom>
            <a:ln cap="flat" cmpd="sng" w="12700">
              <a:solidFill>
                <a:srgbClr val="000000"/>
              </a:solidFill>
              <a:prstDash val="solid"/>
              <a:round/>
              <a:headEnd len="med" w="med" type="none"/>
              <a:tailEnd len="med" w="med" type="none"/>
            </a:ln>
          </a:bottom>
          <a:insideH>
            <a:ln cap="flat" cmpd="sng" w="12700">
              <a:solidFill>
                <a:srgbClr val="000000"/>
              </a:solidFill>
              <a:prstDash val="solid"/>
              <a:round/>
              <a:headEnd len="med" w="med" type="none"/>
              <a:tailEnd len="med" w="med" type="none"/>
            </a:ln>
          </a:insideH>
          <a:insideV>
            <a:ln cap="flat" cmpd="sng" w="12700">
              <a:solidFill>
                <a:srgbClr val="000000"/>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20" Type="http://schemas.openxmlformats.org/officeDocument/2006/relationships/font" Target="fonts/Oswald-regular.fntdata"/><Relationship Id="rId11" Type="http://schemas.openxmlformats.org/officeDocument/2006/relationships/slide" Target="slides/slide6.xml"/><Relationship Id="rId22" Type="http://schemas.openxmlformats.org/officeDocument/2006/relationships/font" Target="fonts/BreeSerif-regular.fntdata"/><Relationship Id="rId10" Type="http://schemas.openxmlformats.org/officeDocument/2006/relationships/slide" Target="slides/slide5.xml"/><Relationship Id="rId21" Type="http://schemas.openxmlformats.org/officeDocument/2006/relationships/font" Target="fonts/Oswald-bold.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Average-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Play attached “Quabbin Volume Math Lesson Final” mp4 file. Sound is low, so play at full volume.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1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01.jpg"/><Relationship Id="rId4" Type="http://schemas.openxmlformats.org/officeDocument/2006/relationships/image" Target="../media/image00.jpg"/><Relationship Id="rId5" Type="http://schemas.openxmlformats.org/officeDocument/2006/relationships/hyperlink" Target="http://www.country-magazine.com/road-trip/east/quabbin-reservoir-wildlife-and-scenic-beauty/" TargetMode="External"/><Relationship Id="rId6" Type="http://schemas.openxmlformats.org/officeDocument/2006/relationships/hyperlink" Target="http://laborunionreport.com/wp-content/uploads/2013/11/Half-empty-glass-008.jp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542100" y="2183175"/>
            <a:ext cx="8059800" cy="572700"/>
          </a:xfrm>
          <a:prstGeom prst="rect">
            <a:avLst/>
          </a:prstGeom>
        </p:spPr>
        <p:txBody>
          <a:bodyPr anchorCtr="0" anchor="t" bIns="91425" lIns="91425" rIns="91425" tIns="91425">
            <a:noAutofit/>
          </a:bodyPr>
          <a:lstStyle/>
          <a:p>
            <a:pPr lvl="0">
              <a:spcBef>
                <a:spcPts val="0"/>
              </a:spcBef>
              <a:buNone/>
            </a:pPr>
            <a:r>
              <a:rPr lang="en" sz="4800"/>
              <a:t>Volume of The Quabbin Reservoir</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37050" y="806600"/>
            <a:ext cx="8469900" cy="3233100"/>
          </a:xfrm>
          <a:prstGeom prst="rect">
            <a:avLst/>
          </a:prstGeom>
        </p:spPr>
        <p:txBody>
          <a:bodyPr anchorCtr="0" anchor="b" bIns="91425" lIns="91425" rIns="91425" tIns="91425">
            <a:noAutofit/>
          </a:bodyPr>
          <a:lstStyle/>
          <a:p>
            <a:pPr lvl="0" rtl="0">
              <a:spcBef>
                <a:spcPts val="0"/>
              </a:spcBef>
              <a:buNone/>
            </a:pPr>
            <a:r>
              <a:rPr lang="en" sz="4000"/>
              <a:t>Each group will be given the volume of the Quabbin at varying levels of capacity collected from the Massachusetts Water Resources Authority’s online data table.</a:t>
            </a:r>
            <a:br>
              <a:rPr lang="en" sz="4000"/>
            </a:b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Assignments:</a:t>
            </a:r>
          </a:p>
        </p:txBody>
      </p:sp>
      <p:sp>
        <p:nvSpPr>
          <p:cNvPr id="125" name="Shape 125"/>
          <p:cNvSpPr txBox="1"/>
          <p:nvPr>
            <p:ph idx="1" type="body"/>
          </p:nvPr>
        </p:nvSpPr>
        <p:spPr>
          <a:xfrm>
            <a:off x="311700" y="1152475"/>
            <a:ext cx="3999900" cy="3416400"/>
          </a:xfrm>
          <a:prstGeom prst="rect">
            <a:avLst/>
          </a:prstGeom>
        </p:spPr>
        <p:txBody>
          <a:bodyPr anchorCtr="0" anchor="t" bIns="91425" lIns="91425" rIns="91425" tIns="91425">
            <a:noAutofit/>
          </a:bodyPr>
          <a:lstStyle/>
          <a:p>
            <a:pPr lvl="0">
              <a:spcBef>
                <a:spcPts val="0"/>
              </a:spcBef>
              <a:buNone/>
            </a:pPr>
            <a:r>
              <a:rPr lang="en" sz="1800"/>
              <a:t>Capacity of Quabbin:</a:t>
            </a:r>
          </a:p>
          <a:p>
            <a:pPr lvl="0">
              <a:spcBef>
                <a:spcPts val="0"/>
              </a:spcBef>
              <a:buNone/>
            </a:pPr>
            <a:r>
              <a:rPr lang="en" sz="1800"/>
              <a:t>Group 1</a:t>
            </a:r>
          </a:p>
          <a:p>
            <a:pPr lvl="0">
              <a:spcBef>
                <a:spcPts val="0"/>
              </a:spcBef>
              <a:buNone/>
            </a:pPr>
            <a:r>
              <a:rPr lang="en" sz="1800"/>
              <a:t>Group 2</a:t>
            </a:r>
          </a:p>
          <a:p>
            <a:pPr lvl="0">
              <a:spcBef>
                <a:spcPts val="0"/>
              </a:spcBef>
              <a:buNone/>
            </a:pPr>
            <a:r>
              <a:rPr lang="en" sz="1800"/>
              <a:t>Group 3</a:t>
            </a:r>
          </a:p>
          <a:p>
            <a:pPr lvl="0">
              <a:spcBef>
                <a:spcPts val="0"/>
              </a:spcBef>
              <a:buNone/>
            </a:pPr>
            <a:r>
              <a:rPr lang="en" sz="1800"/>
              <a:t>Group 4</a:t>
            </a:r>
          </a:p>
          <a:p>
            <a:pPr lvl="0">
              <a:spcBef>
                <a:spcPts val="0"/>
              </a:spcBef>
              <a:buNone/>
            </a:pPr>
            <a:r>
              <a:rPr lang="en" sz="1800"/>
              <a:t>Group 5</a:t>
            </a:r>
          </a:p>
          <a:p>
            <a:pPr lvl="0">
              <a:spcBef>
                <a:spcPts val="0"/>
              </a:spcBef>
              <a:buNone/>
            </a:pPr>
            <a:r>
              <a:rPr lang="en" sz="1800"/>
              <a:t>Group 6</a:t>
            </a:r>
          </a:p>
        </p:txBody>
      </p:sp>
      <p:sp>
        <p:nvSpPr>
          <p:cNvPr id="126" name="Shape 126"/>
          <p:cNvSpPr txBox="1"/>
          <p:nvPr>
            <p:ph idx="2" type="body"/>
          </p:nvPr>
        </p:nvSpPr>
        <p:spPr>
          <a:xfrm>
            <a:off x="2572050" y="1152475"/>
            <a:ext cx="6260400" cy="3416400"/>
          </a:xfrm>
          <a:prstGeom prst="rect">
            <a:avLst/>
          </a:prstGeom>
        </p:spPr>
        <p:txBody>
          <a:bodyPr anchorCtr="0" anchor="t" bIns="91425" lIns="91425" rIns="91425" tIns="91425">
            <a:noAutofit/>
          </a:bodyPr>
          <a:lstStyle/>
          <a:p>
            <a:pPr lvl="0">
              <a:spcBef>
                <a:spcPts val="0"/>
              </a:spcBef>
              <a:buNone/>
            </a:pPr>
            <a:r>
              <a:rPr lang="en" sz="1800"/>
              <a:t>95,172,000,000,000 or 9.5172 x 10</a:t>
            </a:r>
            <a:r>
              <a:rPr baseline="30000" lang="en" sz="1800"/>
              <a:t>13</a:t>
            </a:r>
            <a:r>
              <a:rPr lang="en" sz="1800"/>
              <a:t> inches cubed (in</a:t>
            </a:r>
            <a:r>
              <a:rPr baseline="30000" lang="en" sz="1800"/>
              <a:t>3</a:t>
            </a:r>
            <a:r>
              <a:rPr lang="en" sz="1800"/>
              <a:t>)</a:t>
            </a:r>
          </a:p>
          <a:p>
            <a:pPr lvl="0">
              <a:spcBef>
                <a:spcPts val="0"/>
              </a:spcBef>
              <a:buNone/>
            </a:pPr>
            <a:r>
              <a:rPr lang="en" sz="1800"/>
              <a:t>90,584,340,000,000 in</a:t>
            </a:r>
            <a:r>
              <a:rPr baseline="30000" lang="en" sz="1800"/>
              <a:t>3</a:t>
            </a:r>
            <a:r>
              <a:rPr lang="en" sz="1800"/>
              <a:t> or 95.1% of Capacity</a:t>
            </a:r>
          </a:p>
          <a:p>
            <a:pPr lvl="0">
              <a:spcBef>
                <a:spcPts val="0"/>
              </a:spcBef>
              <a:buNone/>
            </a:pPr>
            <a:r>
              <a:rPr lang="en" sz="1800"/>
              <a:t>84,805,875,000,000 in</a:t>
            </a:r>
            <a:r>
              <a:rPr baseline="30000" lang="en" sz="1800"/>
              <a:t>3</a:t>
            </a:r>
            <a:r>
              <a:rPr lang="en" sz="1800"/>
              <a:t> or 89.1% of Capacity</a:t>
            </a:r>
          </a:p>
          <a:p>
            <a:pPr lvl="0">
              <a:spcBef>
                <a:spcPts val="0"/>
              </a:spcBef>
              <a:buNone/>
            </a:pPr>
            <a:r>
              <a:rPr lang="en" sz="1800"/>
              <a:t>96,326,307,000,000 in</a:t>
            </a:r>
            <a:r>
              <a:rPr baseline="30000" lang="en" sz="1800"/>
              <a:t>3</a:t>
            </a:r>
            <a:r>
              <a:rPr lang="en" sz="1800"/>
              <a:t> or 101.2% of Capacity</a:t>
            </a:r>
          </a:p>
          <a:p>
            <a:pPr lvl="0">
              <a:spcBef>
                <a:spcPts val="0"/>
              </a:spcBef>
              <a:buNone/>
            </a:pPr>
            <a:r>
              <a:rPr lang="en" sz="1800"/>
              <a:t>93,434,418,000,000 in</a:t>
            </a:r>
            <a:r>
              <a:rPr baseline="30000" lang="en" sz="1800"/>
              <a:t>3</a:t>
            </a:r>
            <a:r>
              <a:rPr lang="en" sz="1800"/>
              <a:t> or 98.1% of Capacity</a:t>
            </a:r>
          </a:p>
          <a:p>
            <a:pPr lvl="0">
              <a:spcBef>
                <a:spcPts val="0"/>
              </a:spcBef>
              <a:buNone/>
            </a:pPr>
            <a:r>
              <a:rPr lang="en" sz="1800"/>
              <a:t>82,570,950,000,000 in</a:t>
            </a:r>
            <a:r>
              <a:rPr baseline="30000" lang="en" sz="1800"/>
              <a:t>3</a:t>
            </a:r>
            <a:r>
              <a:rPr lang="en" sz="1800"/>
              <a:t> or 86.7% of Capacity</a:t>
            </a:r>
          </a:p>
          <a:p>
            <a:pPr lvl="0" rtl="0">
              <a:spcBef>
                <a:spcPts val="0"/>
              </a:spcBef>
              <a:buNone/>
            </a:pPr>
            <a:r>
              <a:rPr lang="en" sz="1800"/>
              <a:t>76,137,600,000,000 in</a:t>
            </a:r>
            <a:r>
              <a:rPr baseline="30000" lang="en" sz="1800"/>
              <a:t>3</a:t>
            </a:r>
            <a:r>
              <a:rPr lang="en" sz="1800"/>
              <a:t> or 80.0% of Capacity</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Math Video!</a:t>
            </a:r>
          </a:p>
        </p:txBody>
      </p:sp>
      <p:sp>
        <p:nvSpPr>
          <p:cNvPr id="132" name="Shape 132"/>
          <p:cNvSpPr txBox="1"/>
          <p:nvPr/>
        </p:nvSpPr>
        <p:spPr>
          <a:xfrm>
            <a:off x="311700" y="1467275"/>
            <a:ext cx="5281200" cy="1461300"/>
          </a:xfrm>
          <a:prstGeom prst="rect">
            <a:avLst/>
          </a:prstGeom>
          <a:noFill/>
          <a:ln>
            <a:noFill/>
          </a:ln>
        </p:spPr>
        <p:txBody>
          <a:bodyPr anchorCtr="0" anchor="t" bIns="91425" lIns="91425" rIns="91425" tIns="91425">
            <a:noAutofit/>
          </a:bodyPr>
          <a:lstStyle/>
          <a:p>
            <a:pPr lvl="0">
              <a:spcBef>
                <a:spcPts val="0"/>
              </a:spcBef>
              <a:buNone/>
            </a:pPr>
            <a:r>
              <a:rPr lang="en">
                <a:solidFill>
                  <a:srgbClr val="FFFFFF"/>
                </a:solidFill>
                <a:latin typeface="Average"/>
                <a:ea typeface="Average"/>
                <a:cs typeface="Average"/>
                <a:sym typeface="Average"/>
              </a:rPr>
              <a:t>Now you will watch a video to help you with your calculations.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311700" y="347225"/>
            <a:ext cx="8520600" cy="1890600"/>
          </a:xfrm>
          <a:prstGeom prst="rect">
            <a:avLst/>
          </a:prstGeom>
        </p:spPr>
        <p:txBody>
          <a:bodyPr anchorCtr="0" anchor="b" bIns="91425" lIns="91425" rIns="91425" tIns="91425">
            <a:noAutofit/>
          </a:bodyPr>
          <a:lstStyle/>
          <a:p>
            <a:pPr lvl="0">
              <a:spcBef>
                <a:spcPts val="0"/>
              </a:spcBef>
              <a:buNone/>
            </a:pPr>
            <a:r>
              <a:rPr lang="en" sz="6000"/>
              <a:t>Exit Ticket</a:t>
            </a:r>
          </a:p>
        </p:txBody>
      </p:sp>
      <p:sp>
        <p:nvSpPr>
          <p:cNvPr id="138" name="Shape 138"/>
          <p:cNvSpPr txBox="1"/>
          <p:nvPr>
            <p:ph idx="1" type="body"/>
          </p:nvPr>
        </p:nvSpPr>
        <p:spPr>
          <a:xfrm>
            <a:off x="311700" y="2237825"/>
            <a:ext cx="8520600" cy="1300800"/>
          </a:xfrm>
          <a:prstGeom prst="rect">
            <a:avLst/>
          </a:prstGeom>
        </p:spPr>
        <p:txBody>
          <a:bodyPr anchorCtr="0" anchor="t" bIns="91425" lIns="91425" rIns="91425" tIns="91425">
            <a:noAutofit/>
          </a:bodyPr>
          <a:lstStyle/>
          <a:p>
            <a:pPr lvl="0" algn="l">
              <a:lnSpc>
                <a:spcPct val="100000"/>
              </a:lnSpc>
              <a:spcBef>
                <a:spcPts val="0"/>
              </a:spcBef>
              <a:spcAft>
                <a:spcPts val="0"/>
              </a:spcAft>
              <a:buNone/>
            </a:pPr>
            <a:r>
              <a:rPr lang="en" sz="3000">
                <a:solidFill>
                  <a:srgbClr val="FFFFFF"/>
                </a:solidFill>
              </a:rPr>
              <a:t>Based on the volumes you have been working with during this lesson, do you think the Quabbin will continue to be a source of potable water in the future?  You might consider global climate change/drought, population increases, and acid rain.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Writing Prompt 									     </a:t>
            </a:r>
          </a:p>
        </p:txBody>
      </p:sp>
      <p:sp>
        <p:nvSpPr>
          <p:cNvPr id="65" name="Shape 65"/>
          <p:cNvSpPr txBox="1"/>
          <p:nvPr>
            <p:ph idx="1" type="body"/>
          </p:nvPr>
        </p:nvSpPr>
        <p:spPr>
          <a:xfrm>
            <a:off x="311700" y="1685875"/>
            <a:ext cx="3999900" cy="3416400"/>
          </a:xfrm>
          <a:prstGeom prst="rect">
            <a:avLst/>
          </a:prstGeom>
        </p:spPr>
        <p:txBody>
          <a:bodyPr anchorCtr="0" anchor="t" bIns="91425" lIns="91425" rIns="91425" tIns="91425">
            <a:noAutofit/>
          </a:bodyPr>
          <a:lstStyle/>
          <a:p>
            <a:pPr lvl="0" rtl="0">
              <a:spcBef>
                <a:spcPts val="0"/>
              </a:spcBef>
              <a:buNone/>
            </a:pPr>
            <a:r>
              <a:rPr lang="en" sz="1800"/>
              <a:t>In one to two sentences, share a personal connection you made during your experience of the Quabbin (either while visiting the Quabbin or during the process of gathering information about the Quabbin).</a:t>
            </a:r>
          </a:p>
        </p:txBody>
      </p:sp>
      <p:sp>
        <p:nvSpPr>
          <p:cNvPr id="66" name="Shape 66"/>
          <p:cNvSpPr txBox="1"/>
          <p:nvPr>
            <p:ph idx="2" type="body"/>
          </p:nvPr>
        </p:nvSpPr>
        <p:spPr>
          <a:xfrm>
            <a:off x="4832400" y="1685875"/>
            <a:ext cx="3999900" cy="3416400"/>
          </a:xfrm>
          <a:prstGeom prst="rect">
            <a:avLst/>
          </a:prstGeom>
        </p:spPr>
        <p:txBody>
          <a:bodyPr anchorCtr="0" anchor="t" bIns="91425" lIns="91425" rIns="91425" tIns="91425">
            <a:noAutofit/>
          </a:bodyPr>
          <a:lstStyle/>
          <a:p>
            <a:pPr lvl="0">
              <a:spcBef>
                <a:spcPts val="0"/>
              </a:spcBef>
              <a:buNone/>
            </a:pPr>
            <a:r>
              <a:rPr lang="en" sz="1800"/>
              <a:t>Learning Target: I can make personal connections to the Quabbin using relevant descriptive detail and sensory imagery.</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Collaborative Sculpture Challenge			       </a:t>
            </a:r>
          </a:p>
        </p:txBody>
      </p:sp>
      <p:sp>
        <p:nvSpPr>
          <p:cNvPr id="72" name="Shape 72"/>
          <p:cNvSpPr txBox="1"/>
          <p:nvPr>
            <p:ph idx="1" type="body"/>
          </p:nvPr>
        </p:nvSpPr>
        <p:spPr>
          <a:xfrm>
            <a:off x="311700" y="1152475"/>
            <a:ext cx="8300100" cy="3814200"/>
          </a:xfrm>
          <a:prstGeom prst="rect">
            <a:avLst/>
          </a:prstGeom>
        </p:spPr>
        <p:txBody>
          <a:bodyPr anchorCtr="0" anchor="t" bIns="91425" lIns="91425" rIns="91425" tIns="91425">
            <a:noAutofit/>
          </a:bodyPr>
          <a:lstStyle/>
          <a:p>
            <a:pPr lvl="0" rtl="0">
              <a:spcBef>
                <a:spcPts val="0"/>
              </a:spcBef>
              <a:spcAft>
                <a:spcPts val="0"/>
              </a:spcAft>
              <a:buNone/>
            </a:pPr>
            <a:r>
              <a:rPr b="1" lang="en" sz="1600">
                <a:solidFill>
                  <a:schemeClr val="dk1"/>
                </a:solidFill>
              </a:rPr>
              <a:t>Learning Target: I can make personal connections and find creative solutions by working collaboratively on a sculpture.</a:t>
            </a:r>
            <a:br>
              <a:rPr lang="en" sz="1300">
                <a:solidFill>
                  <a:schemeClr val="dk1"/>
                </a:solidFill>
              </a:rPr>
            </a:br>
            <a:br>
              <a:rPr lang="en" sz="1300">
                <a:solidFill>
                  <a:schemeClr val="dk1"/>
                </a:solidFill>
              </a:rPr>
            </a:br>
            <a:r>
              <a:rPr lang="en" sz="1300">
                <a:solidFill>
                  <a:schemeClr val="dk1"/>
                </a:solidFill>
              </a:rPr>
              <a:t>- </a:t>
            </a:r>
            <a:r>
              <a:rPr lang="en" sz="1500">
                <a:solidFill>
                  <a:schemeClr val="dk1"/>
                </a:solidFill>
              </a:rPr>
              <a:t>You need to use all the wiffle balls in your bag, but you do not need to use all of the wires.</a:t>
            </a:r>
            <a:br>
              <a:rPr lang="en" sz="1500">
                <a:solidFill>
                  <a:schemeClr val="dk1"/>
                </a:solidFill>
              </a:rPr>
            </a:br>
            <a:br>
              <a:rPr lang="en" sz="1500">
                <a:solidFill>
                  <a:schemeClr val="dk1"/>
                </a:solidFill>
              </a:rPr>
            </a:br>
            <a:r>
              <a:rPr lang="en" sz="1500">
                <a:solidFill>
                  <a:schemeClr val="dk1"/>
                </a:solidFill>
              </a:rPr>
              <a:t>- Your sculpture needs to fit on your table top.</a:t>
            </a:r>
            <a:br>
              <a:rPr lang="en" sz="1500">
                <a:solidFill>
                  <a:schemeClr val="dk1"/>
                </a:solidFill>
              </a:rPr>
            </a:br>
            <a:br>
              <a:rPr lang="en" sz="1500">
                <a:solidFill>
                  <a:schemeClr val="dk1"/>
                </a:solidFill>
              </a:rPr>
            </a:br>
            <a:r>
              <a:rPr lang="en" sz="1500">
                <a:solidFill>
                  <a:schemeClr val="dk1"/>
                </a:solidFill>
              </a:rPr>
              <a:t>- Stand up, stretch your legs and move around the table!</a:t>
            </a:r>
            <a:br>
              <a:rPr lang="en" sz="1500">
                <a:solidFill>
                  <a:schemeClr val="dk1"/>
                </a:solidFill>
              </a:rPr>
            </a:br>
            <a:br>
              <a:rPr lang="en" sz="1500">
                <a:solidFill>
                  <a:schemeClr val="dk1"/>
                </a:solidFill>
              </a:rPr>
            </a:br>
            <a:r>
              <a:rPr lang="en" sz="1500">
                <a:solidFill>
                  <a:schemeClr val="dk1"/>
                </a:solidFill>
              </a:rPr>
              <a:t>- Considering the benefits and limitations of the art materials provided, explore more than one way you could use the wire to connect the wiffle balls.</a:t>
            </a:r>
            <a:br>
              <a:rPr lang="en" sz="1500">
                <a:solidFill>
                  <a:schemeClr val="dk1"/>
                </a:solidFill>
              </a:rPr>
            </a:br>
            <a:br>
              <a:rPr lang="en" sz="1500">
                <a:solidFill>
                  <a:schemeClr val="dk1"/>
                </a:solidFill>
              </a:rPr>
            </a:br>
            <a:r>
              <a:rPr lang="en" sz="1500">
                <a:solidFill>
                  <a:schemeClr val="dk1"/>
                </a:solidFill>
              </a:rPr>
              <a:t>- Your group may be provided with additional materials (if time allows).</a:t>
            </a:r>
            <a:br>
              <a:rPr lang="en" sz="1300">
                <a:solidFill>
                  <a:schemeClr val="dk1"/>
                </a:solidFill>
              </a:rPr>
            </a:b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Collaborative Sculpture Challenge			           </a:t>
            </a:r>
          </a:p>
          <a:p>
            <a:pPr lvl="0">
              <a:spcBef>
                <a:spcPts val="0"/>
              </a:spcBef>
              <a:buNone/>
            </a:pPr>
            <a:r>
              <a:rPr lang="en"/>
              <a:t>Grading Rubric</a:t>
            </a:r>
          </a:p>
          <a:p>
            <a:pPr lvl="0">
              <a:spcBef>
                <a:spcPts val="0"/>
              </a:spcBef>
              <a:buNone/>
            </a:pPr>
            <a:r>
              <a:t/>
            </a:r>
            <a:endParaRPr/>
          </a:p>
          <a:p>
            <a:pPr lvl="0" rtl="0">
              <a:spcBef>
                <a:spcPts val="0"/>
              </a:spcBef>
              <a:buNone/>
            </a:pPr>
            <a:r>
              <a:t/>
            </a:r>
            <a:endParaRPr/>
          </a:p>
        </p:txBody>
      </p:sp>
      <p:graphicFrame>
        <p:nvGraphicFramePr>
          <p:cNvPr id="78" name="Shape 78"/>
          <p:cNvGraphicFramePr/>
          <p:nvPr/>
        </p:nvGraphicFramePr>
        <p:xfrm>
          <a:off x="777650" y="1532650"/>
          <a:ext cx="3000000" cy="3000000"/>
        </p:xfrm>
        <a:graphic>
          <a:graphicData uri="http://schemas.openxmlformats.org/drawingml/2006/table">
            <a:tbl>
              <a:tblPr>
                <a:noFill/>
                <a:tableStyleId>{CCABD44F-6171-44A0-8123-25C600006CAA}</a:tableStyleId>
              </a:tblPr>
              <a:tblGrid>
                <a:gridCol w="1967675"/>
                <a:gridCol w="1967675"/>
                <a:gridCol w="1967675"/>
                <a:gridCol w="1967675"/>
              </a:tblGrid>
              <a:tr h="335275">
                <a:tc>
                  <a:txBody>
                    <a:bodyPr>
                      <a:noAutofit/>
                    </a:bodyPr>
                    <a:lstStyle/>
                    <a:p>
                      <a:pPr lvl="0" rtl="0">
                        <a:spcBef>
                          <a:spcPts val="0"/>
                        </a:spcBef>
                        <a:buNone/>
                      </a:pPr>
                      <a:r>
                        <a:t/>
                      </a:r>
                      <a:endParaRPr sz="1100"/>
                    </a:p>
                  </a:txBody>
                  <a:tcPr marT="63500" marB="63500" marR="63500" marL="63500"/>
                </a:tc>
                <a:tc>
                  <a:txBody>
                    <a:bodyPr>
                      <a:noAutofit/>
                    </a:bodyPr>
                    <a:lstStyle/>
                    <a:p>
                      <a:pPr lvl="0" rtl="0" algn="ctr">
                        <a:spcBef>
                          <a:spcPts val="0"/>
                        </a:spcBef>
                        <a:buNone/>
                      </a:pPr>
                      <a:r>
                        <a:rPr b="1" lang="en">
                          <a:latin typeface="Bree Serif"/>
                          <a:ea typeface="Bree Serif"/>
                          <a:cs typeface="Bree Serif"/>
                          <a:sym typeface="Bree Serif"/>
                        </a:rPr>
                        <a:t>Check +</a:t>
                      </a:r>
                    </a:p>
                  </a:txBody>
                  <a:tcPr marT="63500" marB="63500" marR="63500" marL="63500">
                    <a:solidFill>
                      <a:srgbClr val="D9D9D9"/>
                    </a:solidFill>
                  </a:tcPr>
                </a:tc>
                <a:tc>
                  <a:txBody>
                    <a:bodyPr>
                      <a:noAutofit/>
                    </a:bodyPr>
                    <a:lstStyle/>
                    <a:p>
                      <a:pPr lvl="0" rtl="0" algn="ctr">
                        <a:spcBef>
                          <a:spcPts val="0"/>
                        </a:spcBef>
                        <a:buNone/>
                      </a:pPr>
                      <a:r>
                        <a:rPr b="1" lang="en">
                          <a:latin typeface="Bree Serif"/>
                          <a:ea typeface="Bree Serif"/>
                          <a:cs typeface="Bree Serif"/>
                          <a:sym typeface="Bree Serif"/>
                        </a:rPr>
                        <a:t>Check</a:t>
                      </a:r>
                    </a:p>
                  </a:txBody>
                  <a:tcPr marT="63500" marB="63500" marR="63500" marL="63500">
                    <a:solidFill>
                      <a:srgbClr val="D9D9D9"/>
                    </a:solidFill>
                  </a:tcPr>
                </a:tc>
                <a:tc>
                  <a:txBody>
                    <a:bodyPr>
                      <a:noAutofit/>
                    </a:bodyPr>
                    <a:lstStyle/>
                    <a:p>
                      <a:pPr lvl="0" rtl="0" algn="ctr">
                        <a:spcBef>
                          <a:spcPts val="0"/>
                        </a:spcBef>
                        <a:buNone/>
                      </a:pPr>
                      <a:r>
                        <a:rPr b="1" lang="en">
                          <a:latin typeface="Bree Serif"/>
                          <a:ea typeface="Bree Serif"/>
                          <a:cs typeface="Bree Serif"/>
                          <a:sym typeface="Bree Serif"/>
                        </a:rPr>
                        <a:t>Check -</a:t>
                      </a:r>
                    </a:p>
                  </a:txBody>
                  <a:tcPr marT="63500" marB="63500" marR="63500" marL="63500">
                    <a:solidFill>
                      <a:srgbClr val="D9D9D9"/>
                    </a:solidFill>
                  </a:tcPr>
                </a:tc>
              </a:tr>
              <a:tr h="1322125">
                <a:tc>
                  <a:txBody>
                    <a:bodyPr>
                      <a:noAutofit/>
                    </a:bodyPr>
                    <a:lstStyle/>
                    <a:p>
                      <a:pPr lvl="0" rtl="0">
                        <a:spcBef>
                          <a:spcPts val="0"/>
                        </a:spcBef>
                        <a:buNone/>
                      </a:pPr>
                      <a:r>
                        <a:rPr b="1" lang="en">
                          <a:latin typeface="Bree Serif"/>
                          <a:ea typeface="Bree Serif"/>
                          <a:cs typeface="Bree Serif"/>
                          <a:sym typeface="Bree Serif"/>
                        </a:rPr>
                        <a:t>Construction</a:t>
                      </a:r>
                    </a:p>
                  </a:txBody>
                  <a:tcPr marT="63500" marB="63500" marR="63500" marL="63500">
                    <a:solidFill>
                      <a:srgbClr val="D9D9D9"/>
                    </a:solidFill>
                  </a:tcPr>
                </a:tc>
                <a:tc>
                  <a:txBody>
                    <a:bodyPr>
                      <a:noAutofit/>
                    </a:bodyPr>
                    <a:lstStyle/>
                    <a:p>
                      <a:pPr lvl="0" rtl="0">
                        <a:spcBef>
                          <a:spcPts val="0"/>
                        </a:spcBef>
                        <a:buNone/>
                      </a:pPr>
                      <a:r>
                        <a:rPr lang="en" sz="1100">
                          <a:solidFill>
                            <a:schemeClr val="dk1"/>
                          </a:solidFill>
                          <a:latin typeface="Bree Serif"/>
                          <a:ea typeface="Bree Serif"/>
                          <a:cs typeface="Bree Serif"/>
                          <a:sym typeface="Bree Serif"/>
                        </a:rPr>
                        <a:t>The sculpture shows considerable attention to construction. All items are carefully and securely attached and personalized details added.</a:t>
                      </a:r>
                    </a:p>
                  </a:txBody>
                  <a:tcPr marT="63500" marB="63500" marR="63500" marL="63500"/>
                </a:tc>
                <a:tc>
                  <a:txBody>
                    <a:bodyPr>
                      <a:noAutofit/>
                    </a:bodyPr>
                    <a:lstStyle/>
                    <a:p>
                      <a:pPr lvl="0" rtl="0">
                        <a:spcBef>
                          <a:spcPts val="0"/>
                        </a:spcBef>
                        <a:buNone/>
                      </a:pPr>
                      <a:r>
                        <a:rPr lang="en" sz="1100">
                          <a:solidFill>
                            <a:schemeClr val="dk1"/>
                          </a:solidFill>
                          <a:latin typeface="Bree Serif"/>
                          <a:ea typeface="Bree Serif"/>
                          <a:cs typeface="Bree Serif"/>
                          <a:sym typeface="Bree Serif"/>
                        </a:rPr>
                        <a:t>The sculpture is adequately constructed. Items are attached somewhat securely.</a:t>
                      </a:r>
                    </a:p>
                  </a:txBody>
                  <a:tcPr marT="63500" marB="63500" marR="63500" marL="63500"/>
                </a:tc>
                <a:tc>
                  <a:txBody>
                    <a:bodyPr>
                      <a:noAutofit/>
                    </a:bodyPr>
                    <a:lstStyle/>
                    <a:p>
                      <a:pPr lvl="0" rtl="0">
                        <a:spcBef>
                          <a:spcPts val="0"/>
                        </a:spcBef>
                        <a:buNone/>
                      </a:pPr>
                      <a:r>
                        <a:rPr lang="en" sz="1100">
                          <a:solidFill>
                            <a:schemeClr val="dk1"/>
                          </a:solidFill>
                          <a:latin typeface="Bree Serif"/>
                          <a:ea typeface="Bree Serif"/>
                          <a:cs typeface="Bree Serif"/>
                          <a:sym typeface="Bree Serif"/>
                        </a:rPr>
                        <a:t>The sculpture was constructed sloppily. Pieces look loose and thrown together without care.</a:t>
                      </a:r>
                    </a:p>
                  </a:txBody>
                  <a:tcPr marT="63500" marB="63500" marR="63500" marL="63500"/>
                </a:tc>
              </a:tr>
              <a:tr h="809725">
                <a:tc>
                  <a:txBody>
                    <a:bodyPr>
                      <a:noAutofit/>
                    </a:bodyPr>
                    <a:lstStyle/>
                    <a:p>
                      <a:pPr lvl="0" rtl="0">
                        <a:spcBef>
                          <a:spcPts val="0"/>
                        </a:spcBef>
                        <a:buNone/>
                      </a:pPr>
                      <a:r>
                        <a:rPr b="1" lang="en">
                          <a:latin typeface="Bree Serif"/>
                          <a:ea typeface="Bree Serif"/>
                          <a:cs typeface="Bree Serif"/>
                          <a:sym typeface="Bree Serif"/>
                        </a:rPr>
                        <a:t>Creativity</a:t>
                      </a:r>
                    </a:p>
                  </a:txBody>
                  <a:tcPr marT="63500" marB="63500" marR="63500" marL="63500">
                    <a:solidFill>
                      <a:srgbClr val="D9D9D9"/>
                    </a:solidFill>
                  </a:tcPr>
                </a:tc>
                <a:tc>
                  <a:txBody>
                    <a:bodyPr>
                      <a:noAutofit/>
                    </a:bodyPr>
                    <a:lstStyle/>
                    <a:p>
                      <a:pPr lvl="0" rtl="0">
                        <a:spcBef>
                          <a:spcPts val="0"/>
                        </a:spcBef>
                        <a:buNone/>
                      </a:pPr>
                      <a:r>
                        <a:rPr lang="en" sz="1100">
                          <a:solidFill>
                            <a:schemeClr val="dk1"/>
                          </a:solidFill>
                          <a:latin typeface="Bree Serif"/>
                          <a:ea typeface="Bree Serif"/>
                          <a:cs typeface="Bree Serif"/>
                          <a:sym typeface="Bree Serif"/>
                        </a:rPr>
                        <a:t>The group shows an exceptional degree of creativity in their creation and/or display.</a:t>
                      </a:r>
                    </a:p>
                  </a:txBody>
                  <a:tcPr marT="63500" marB="63500" marR="63500" marL="63500"/>
                </a:tc>
                <a:tc>
                  <a:txBody>
                    <a:bodyPr>
                      <a:noAutofit/>
                    </a:bodyPr>
                    <a:lstStyle/>
                    <a:p>
                      <a:pPr lvl="0" rtl="0">
                        <a:spcBef>
                          <a:spcPts val="0"/>
                        </a:spcBef>
                        <a:buNone/>
                      </a:pPr>
                      <a:r>
                        <a:rPr lang="en" sz="1100">
                          <a:solidFill>
                            <a:schemeClr val="dk1"/>
                          </a:solidFill>
                          <a:latin typeface="Bree Serif"/>
                          <a:ea typeface="Bree Serif"/>
                          <a:cs typeface="Bree Serif"/>
                          <a:sym typeface="Bree Serif"/>
                        </a:rPr>
                        <a:t>The group’s ideas were typical rather than creative.</a:t>
                      </a:r>
                    </a:p>
                  </a:txBody>
                  <a:tcPr marT="63500" marB="63500" marR="63500" marL="63500"/>
                </a:tc>
                <a:tc>
                  <a:txBody>
                    <a:bodyPr>
                      <a:noAutofit/>
                    </a:bodyPr>
                    <a:lstStyle/>
                    <a:p>
                      <a:pPr lvl="0" rtl="0">
                        <a:spcBef>
                          <a:spcPts val="0"/>
                        </a:spcBef>
                        <a:buNone/>
                      </a:pPr>
                      <a:r>
                        <a:rPr lang="en" sz="1100">
                          <a:solidFill>
                            <a:schemeClr val="dk1"/>
                          </a:solidFill>
                          <a:latin typeface="Bree Serif"/>
                          <a:ea typeface="Bree Serif"/>
                          <a:cs typeface="Bree Serif"/>
                          <a:sym typeface="Bree Serif"/>
                        </a:rPr>
                        <a:t>The group did not make or customize any part of their sculpture.</a:t>
                      </a:r>
                    </a:p>
                  </a:txBody>
                  <a:tcPr marT="63500" marB="63500" marR="63500" marL="63500"/>
                </a:tc>
              </a:tr>
              <a:tr h="638925">
                <a:tc>
                  <a:txBody>
                    <a:bodyPr>
                      <a:noAutofit/>
                    </a:bodyPr>
                    <a:lstStyle/>
                    <a:p>
                      <a:pPr lvl="0" rtl="0">
                        <a:spcBef>
                          <a:spcPts val="0"/>
                        </a:spcBef>
                        <a:buNone/>
                      </a:pPr>
                      <a:r>
                        <a:rPr b="1" lang="en">
                          <a:latin typeface="Bree Serif"/>
                          <a:ea typeface="Bree Serif"/>
                          <a:cs typeface="Bree Serif"/>
                          <a:sym typeface="Bree Serif"/>
                        </a:rPr>
                        <a:t>Working Collaboratively</a:t>
                      </a:r>
                    </a:p>
                  </a:txBody>
                  <a:tcPr marT="63500" marB="63500" marR="63500" marL="63500">
                    <a:solidFill>
                      <a:srgbClr val="D9D9D9"/>
                    </a:solidFill>
                  </a:tcPr>
                </a:tc>
                <a:tc>
                  <a:txBody>
                    <a:bodyPr>
                      <a:noAutofit/>
                    </a:bodyPr>
                    <a:lstStyle/>
                    <a:p>
                      <a:pPr lvl="0" rtl="0">
                        <a:spcBef>
                          <a:spcPts val="0"/>
                        </a:spcBef>
                        <a:buNone/>
                      </a:pPr>
                      <a:r>
                        <a:rPr lang="en" sz="1100">
                          <a:solidFill>
                            <a:schemeClr val="dk1"/>
                          </a:solidFill>
                          <a:latin typeface="Bree Serif"/>
                          <a:ea typeface="Bree Serif"/>
                          <a:cs typeface="Bree Serif"/>
                          <a:sym typeface="Bree Serif"/>
                        </a:rPr>
                        <a:t>All group members participated actively in the sculpture project.</a:t>
                      </a:r>
                    </a:p>
                  </a:txBody>
                  <a:tcPr marT="63500" marB="63500" marR="63500" marL="63500"/>
                </a:tc>
                <a:tc>
                  <a:txBody>
                    <a:bodyPr>
                      <a:noAutofit/>
                    </a:bodyPr>
                    <a:lstStyle/>
                    <a:p>
                      <a:pPr lvl="0" rtl="0">
                        <a:spcBef>
                          <a:spcPts val="0"/>
                        </a:spcBef>
                        <a:buNone/>
                      </a:pPr>
                      <a:r>
                        <a:rPr lang="en" sz="1100">
                          <a:solidFill>
                            <a:schemeClr val="dk1"/>
                          </a:solidFill>
                          <a:latin typeface="Bree Serif"/>
                          <a:ea typeface="Bree Serif"/>
                          <a:cs typeface="Bree Serif"/>
                          <a:sym typeface="Bree Serif"/>
                        </a:rPr>
                        <a:t>Most group members participated actively in the sculpture project.</a:t>
                      </a:r>
                    </a:p>
                  </a:txBody>
                  <a:tcPr marT="63500" marB="63500" marR="63500" marL="63500"/>
                </a:tc>
                <a:tc>
                  <a:txBody>
                    <a:bodyPr>
                      <a:noAutofit/>
                    </a:bodyPr>
                    <a:lstStyle/>
                    <a:p>
                      <a:pPr lvl="0" rtl="0">
                        <a:spcBef>
                          <a:spcPts val="0"/>
                        </a:spcBef>
                        <a:buNone/>
                      </a:pPr>
                      <a:r>
                        <a:rPr lang="en" sz="1100">
                          <a:solidFill>
                            <a:schemeClr val="dk1"/>
                          </a:solidFill>
                          <a:latin typeface="Bree Serif"/>
                          <a:ea typeface="Bree Serif"/>
                          <a:cs typeface="Bree Serif"/>
                          <a:sym typeface="Bree Serif"/>
                        </a:rPr>
                        <a:t> The sculpture was constructed by only one or two group members.</a:t>
                      </a:r>
                    </a:p>
                  </a:txBody>
                  <a:tcPr marT="63500" marB="63500" marR="63500" marL="63500"/>
                </a:tc>
              </a:tr>
            </a:tbl>
          </a:graphicData>
        </a:graphic>
      </p:graphicFrame>
      <p:sp>
        <p:nvSpPr>
          <p:cNvPr id="79" name="Shape 79"/>
          <p:cNvSpPr txBox="1"/>
          <p:nvPr/>
        </p:nvSpPr>
        <p:spPr>
          <a:xfrm>
            <a:off x="4105350" y="4718800"/>
            <a:ext cx="4726800" cy="318600"/>
          </a:xfrm>
          <a:prstGeom prst="rect">
            <a:avLst/>
          </a:prstGeom>
          <a:noFill/>
          <a:ln>
            <a:noFill/>
          </a:ln>
        </p:spPr>
        <p:txBody>
          <a:bodyPr anchorCtr="0" anchor="t" bIns="91425" lIns="91425" rIns="91425" tIns="91425">
            <a:noAutofit/>
          </a:bodyPr>
          <a:lstStyle/>
          <a:p>
            <a:pPr lvl="0" rtl="0" algn="r">
              <a:lnSpc>
                <a:spcPct val="115000"/>
              </a:lnSpc>
              <a:spcBef>
                <a:spcPts val="0"/>
              </a:spcBef>
              <a:buNone/>
            </a:pPr>
            <a:r>
              <a:rPr lang="en" sz="900">
                <a:solidFill>
                  <a:schemeClr val="dk1"/>
                </a:solidFill>
              </a:rPr>
              <a:t>Some rubric wording used from Rubistar template: http://rubistar.4teachers.org/</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Writing Responses Into Your Sculpture									  </a:t>
            </a:r>
          </a:p>
        </p:txBody>
      </p:sp>
      <p:sp>
        <p:nvSpPr>
          <p:cNvPr id="85" name="Shape 85"/>
          <p:cNvSpPr txBox="1"/>
          <p:nvPr>
            <p:ph idx="1" type="body"/>
          </p:nvPr>
        </p:nvSpPr>
        <p:spPr>
          <a:xfrm>
            <a:off x="311700" y="1152475"/>
            <a:ext cx="8325600" cy="3416400"/>
          </a:xfrm>
          <a:prstGeom prst="rect">
            <a:avLst/>
          </a:prstGeom>
        </p:spPr>
        <p:txBody>
          <a:bodyPr anchorCtr="0" anchor="t" bIns="91425" lIns="91425" rIns="91425" tIns="91425">
            <a:noAutofit/>
          </a:bodyPr>
          <a:lstStyle/>
          <a:p>
            <a:pPr lvl="0">
              <a:spcBef>
                <a:spcPts val="0"/>
              </a:spcBef>
              <a:buNone/>
            </a:pPr>
            <a:r>
              <a:t/>
            </a:r>
            <a:endParaRPr sz="1800"/>
          </a:p>
          <a:p>
            <a:pPr lvl="0" rtl="0">
              <a:spcBef>
                <a:spcPts val="0"/>
              </a:spcBef>
              <a:buNone/>
            </a:pPr>
            <a:r>
              <a:rPr lang="en" sz="3000"/>
              <a:t>Find a creative way to incorporate your written responses into your group sculpture, any way you wish. The text on the paper does not need to be visible. You can roll, fold or crumple the paper.</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1179075"/>
            <a:ext cx="8520600" cy="2925900"/>
          </a:xfrm>
          <a:prstGeom prst="rect">
            <a:avLst/>
          </a:prstGeom>
        </p:spPr>
        <p:txBody>
          <a:bodyPr anchorCtr="0" anchor="b" bIns="91425" lIns="91425" rIns="91425" tIns="91425">
            <a:noAutofit/>
          </a:bodyPr>
          <a:lstStyle/>
          <a:p>
            <a:pPr lvl="0" rtl="0">
              <a:spcBef>
                <a:spcPts val="0"/>
              </a:spcBef>
              <a:buNone/>
            </a:pPr>
            <a:r>
              <a:rPr lang="en" sz="4000"/>
              <a:t>You will now work in your small groups to find the number of wiffle ball sculptures you just created (in the form of scientific notation) that will fill the Quabbin reservoir at a given volume.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Significant Digits Explained</a:t>
            </a:r>
          </a:p>
        </p:txBody>
      </p:sp>
      <p:sp>
        <p:nvSpPr>
          <p:cNvPr id="96" name="Shape 96"/>
          <p:cNvSpPr txBox="1"/>
          <p:nvPr>
            <p:ph idx="1" type="body"/>
          </p:nvPr>
        </p:nvSpPr>
        <p:spPr>
          <a:xfrm>
            <a:off x="387900" y="2981275"/>
            <a:ext cx="3999900" cy="3416400"/>
          </a:xfrm>
          <a:prstGeom prst="rect">
            <a:avLst/>
          </a:prstGeom>
        </p:spPr>
        <p:txBody>
          <a:bodyPr anchorCtr="0" anchor="t" bIns="91425" lIns="91425" rIns="91425" tIns="91425">
            <a:noAutofit/>
          </a:bodyPr>
          <a:lstStyle/>
          <a:p>
            <a:pPr lvl="0">
              <a:spcBef>
                <a:spcPts val="0"/>
              </a:spcBef>
              <a:buNone/>
            </a:pPr>
            <a:r>
              <a:rPr lang="en" sz="1800"/>
              <a:t>Leading zeros do NOT matter</a:t>
            </a:r>
          </a:p>
          <a:p>
            <a:pPr lvl="0">
              <a:spcBef>
                <a:spcPts val="0"/>
              </a:spcBef>
              <a:buNone/>
            </a:pPr>
            <a:r>
              <a:rPr lang="en" sz="1800"/>
              <a:t>Middle zeros DO matter</a:t>
            </a:r>
          </a:p>
          <a:p>
            <a:pPr lvl="0">
              <a:spcBef>
                <a:spcPts val="0"/>
              </a:spcBef>
              <a:buNone/>
            </a:pPr>
            <a:r>
              <a:rPr lang="en" sz="1800"/>
              <a:t>Ending zeros DO matter</a:t>
            </a:r>
          </a:p>
        </p:txBody>
      </p:sp>
      <p:sp>
        <p:nvSpPr>
          <p:cNvPr id="97" name="Shape 97"/>
          <p:cNvSpPr txBox="1"/>
          <p:nvPr>
            <p:ph idx="2" type="body"/>
          </p:nvPr>
        </p:nvSpPr>
        <p:spPr>
          <a:xfrm>
            <a:off x="3717600" y="2981275"/>
            <a:ext cx="3999900" cy="3416400"/>
          </a:xfrm>
          <a:prstGeom prst="rect">
            <a:avLst/>
          </a:prstGeom>
        </p:spPr>
        <p:txBody>
          <a:bodyPr anchorCtr="0" anchor="t" bIns="91425" lIns="91425" rIns="91425" tIns="91425">
            <a:noAutofit/>
          </a:bodyPr>
          <a:lstStyle/>
          <a:p>
            <a:pPr lvl="0">
              <a:spcBef>
                <a:spcPts val="0"/>
              </a:spcBef>
              <a:buNone/>
            </a:pPr>
            <a:r>
              <a:rPr b="1" i="1" lang="en" sz="1800">
                <a:latin typeface="Arial"/>
                <a:ea typeface="Arial"/>
                <a:cs typeface="Arial"/>
                <a:sym typeface="Arial"/>
              </a:rPr>
              <a:t>000</a:t>
            </a:r>
            <a:r>
              <a:rPr lang="en" sz="1800">
                <a:latin typeface="Arial"/>
                <a:ea typeface="Arial"/>
                <a:cs typeface="Arial"/>
                <a:sym typeface="Arial"/>
              </a:rPr>
              <a:t>7897</a:t>
            </a:r>
          </a:p>
          <a:p>
            <a:pPr lvl="0">
              <a:spcBef>
                <a:spcPts val="0"/>
              </a:spcBef>
              <a:buNone/>
            </a:pPr>
            <a:r>
              <a:rPr lang="en" sz="1800">
                <a:latin typeface="Arial"/>
                <a:ea typeface="Arial"/>
                <a:cs typeface="Arial"/>
                <a:sym typeface="Arial"/>
              </a:rPr>
              <a:t>789</a:t>
            </a:r>
            <a:r>
              <a:rPr b="1" i="1" lang="en" sz="1800">
                <a:latin typeface="Arial"/>
                <a:ea typeface="Arial"/>
                <a:cs typeface="Arial"/>
                <a:sym typeface="Arial"/>
              </a:rPr>
              <a:t>000</a:t>
            </a:r>
            <a:r>
              <a:rPr lang="en" sz="1800">
                <a:latin typeface="Arial"/>
                <a:ea typeface="Arial"/>
                <a:cs typeface="Arial"/>
                <a:sym typeface="Arial"/>
              </a:rPr>
              <a:t>7</a:t>
            </a:r>
          </a:p>
          <a:p>
            <a:pPr lvl="0">
              <a:spcBef>
                <a:spcPts val="0"/>
              </a:spcBef>
              <a:buNone/>
            </a:pPr>
            <a:r>
              <a:rPr lang="en" sz="1800">
                <a:latin typeface="Arial"/>
                <a:ea typeface="Arial"/>
                <a:cs typeface="Arial"/>
                <a:sym typeface="Arial"/>
              </a:rPr>
              <a:t>7897</a:t>
            </a:r>
            <a:r>
              <a:rPr b="1" i="1" lang="en" sz="1800">
                <a:latin typeface="Arial"/>
                <a:ea typeface="Arial"/>
                <a:cs typeface="Arial"/>
                <a:sym typeface="Arial"/>
              </a:rPr>
              <a:t>000</a:t>
            </a:r>
          </a:p>
        </p:txBody>
      </p:sp>
      <p:sp>
        <p:nvSpPr>
          <p:cNvPr id="98" name="Shape 98"/>
          <p:cNvSpPr txBox="1"/>
          <p:nvPr/>
        </p:nvSpPr>
        <p:spPr>
          <a:xfrm>
            <a:off x="387900" y="1109375"/>
            <a:ext cx="8260200" cy="1701900"/>
          </a:xfrm>
          <a:prstGeom prst="rect">
            <a:avLst/>
          </a:prstGeom>
          <a:noFill/>
          <a:ln>
            <a:noFill/>
          </a:ln>
        </p:spPr>
        <p:txBody>
          <a:bodyPr anchorCtr="0" anchor="t" bIns="91425" lIns="91425" rIns="91425" tIns="91425">
            <a:noAutofit/>
          </a:bodyPr>
          <a:lstStyle/>
          <a:p>
            <a:pPr lvl="0">
              <a:spcBef>
                <a:spcPts val="0"/>
              </a:spcBef>
              <a:buNone/>
            </a:pPr>
            <a:r>
              <a:rPr lang="en" sz="1800">
                <a:solidFill>
                  <a:schemeClr val="accent3"/>
                </a:solidFill>
                <a:latin typeface="Average"/>
                <a:ea typeface="Average"/>
                <a:cs typeface="Average"/>
                <a:sym typeface="Average"/>
              </a:rPr>
              <a:t>Learning Targets:</a:t>
            </a:r>
          </a:p>
          <a:p>
            <a:pPr indent="-342900" lvl="0" marL="457200" rtl="0">
              <a:spcBef>
                <a:spcPts val="0"/>
              </a:spcBef>
              <a:buClr>
                <a:schemeClr val="accent3"/>
              </a:buClr>
              <a:buSzPct val="100000"/>
              <a:buFont typeface="Average"/>
              <a:buChar char="●"/>
            </a:pPr>
            <a:r>
              <a:rPr lang="en" sz="1800">
                <a:solidFill>
                  <a:schemeClr val="accent3"/>
                </a:solidFill>
                <a:latin typeface="Average"/>
                <a:ea typeface="Average"/>
                <a:cs typeface="Average"/>
                <a:sym typeface="Average"/>
              </a:rPr>
              <a:t>I can evaluate the volume of the Quabbin reservoir using scientific notation and critical thinking skills.</a:t>
            </a:r>
          </a:p>
          <a:p>
            <a:pPr lvl="0" rtl="0">
              <a:spcBef>
                <a:spcPts val="0"/>
              </a:spcBef>
              <a:buNone/>
            </a:pPr>
            <a:r>
              <a:t/>
            </a:r>
            <a:endParaRPr sz="1800">
              <a:solidFill>
                <a:schemeClr val="accent3"/>
              </a:solidFill>
              <a:latin typeface="Average"/>
              <a:ea typeface="Average"/>
              <a:cs typeface="Average"/>
              <a:sym typeface="Average"/>
            </a:endParaRPr>
          </a:p>
          <a:p>
            <a:pPr indent="-342900" lvl="0" marL="457200" rtl="0">
              <a:spcBef>
                <a:spcPts val="0"/>
              </a:spcBef>
              <a:buClr>
                <a:schemeClr val="accent3"/>
              </a:buClr>
              <a:buSzPct val="100000"/>
              <a:buFont typeface="Average"/>
              <a:buChar char="●"/>
            </a:pPr>
            <a:r>
              <a:rPr lang="en" sz="1800">
                <a:solidFill>
                  <a:schemeClr val="accent3"/>
                </a:solidFill>
                <a:latin typeface="Average"/>
                <a:ea typeface="Average"/>
                <a:cs typeface="Average"/>
                <a:sym typeface="Average"/>
              </a:rPr>
              <a:t>I can determine the appropriate significant figures to use.</a:t>
            </a:r>
          </a:p>
          <a:p>
            <a:pPr lvl="0" rtl="0">
              <a:spcBef>
                <a:spcPts val="0"/>
              </a:spcBef>
              <a:buNone/>
            </a:pPr>
            <a:r>
              <a:t/>
            </a:r>
            <a:endParaRPr sz="1800">
              <a:solidFill>
                <a:schemeClr val="accent3"/>
              </a:solidFill>
              <a:latin typeface="Average"/>
              <a:ea typeface="Average"/>
              <a:cs typeface="Average"/>
              <a:sym typeface="Average"/>
            </a:endParaRPr>
          </a:p>
          <a:p>
            <a:pPr lvl="0">
              <a:spcBef>
                <a:spcPts val="0"/>
              </a:spcBef>
              <a:buNone/>
            </a:pPr>
            <a:r>
              <a:t/>
            </a:r>
            <a:endParaRPr sz="1800">
              <a:solidFill>
                <a:schemeClr val="accent3"/>
              </a:solidFill>
              <a:latin typeface="Average"/>
              <a:ea typeface="Average"/>
              <a:cs typeface="Average"/>
              <a:sym typeface="Averag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Scientific Notation Explained</a:t>
            </a:r>
          </a:p>
        </p:txBody>
      </p:sp>
      <p:sp>
        <p:nvSpPr>
          <p:cNvPr id="104" name="Shape 104"/>
          <p:cNvSpPr txBox="1"/>
          <p:nvPr>
            <p:ph idx="1" type="body"/>
          </p:nvPr>
        </p:nvSpPr>
        <p:spPr>
          <a:xfrm>
            <a:off x="311700" y="1152475"/>
            <a:ext cx="3999900" cy="3416400"/>
          </a:xfrm>
          <a:prstGeom prst="rect">
            <a:avLst/>
          </a:prstGeom>
        </p:spPr>
        <p:txBody>
          <a:bodyPr anchorCtr="0" anchor="t" bIns="91425" lIns="91425" rIns="91425" tIns="91425">
            <a:noAutofit/>
          </a:bodyPr>
          <a:lstStyle/>
          <a:p>
            <a:pPr lvl="0">
              <a:spcBef>
                <a:spcPts val="0"/>
              </a:spcBef>
              <a:buNone/>
            </a:pPr>
            <a:r>
              <a:rPr lang="en" sz="1800"/>
              <a:t>Converting large and small number to a more compact, efficient representation</a:t>
            </a:r>
          </a:p>
          <a:p>
            <a:pPr lvl="0">
              <a:spcBef>
                <a:spcPts val="0"/>
              </a:spcBef>
              <a:buNone/>
            </a:pPr>
            <a:r>
              <a:rPr lang="en" sz="1800"/>
              <a:t>Large numbers above 1.0 have positive exponents</a:t>
            </a:r>
          </a:p>
          <a:p>
            <a:pPr lvl="0" rtl="0">
              <a:spcBef>
                <a:spcPts val="0"/>
              </a:spcBef>
              <a:buNone/>
            </a:pPr>
            <a:r>
              <a:rPr lang="en" sz="1800"/>
              <a:t>Small numbers below 1.0 have negative exponents</a:t>
            </a:r>
          </a:p>
        </p:txBody>
      </p:sp>
      <p:sp>
        <p:nvSpPr>
          <p:cNvPr id="105" name="Shape 105"/>
          <p:cNvSpPr txBox="1"/>
          <p:nvPr>
            <p:ph idx="2" type="body"/>
          </p:nvPr>
        </p:nvSpPr>
        <p:spPr>
          <a:xfrm>
            <a:off x="4832400" y="1152475"/>
            <a:ext cx="3999900" cy="3416400"/>
          </a:xfrm>
          <a:prstGeom prst="rect">
            <a:avLst/>
          </a:prstGeom>
        </p:spPr>
        <p:txBody>
          <a:bodyPr anchorCtr="0" anchor="t" bIns="91425" lIns="91425" rIns="91425" tIns="91425">
            <a:noAutofit/>
          </a:bodyPr>
          <a:lstStyle/>
          <a:p>
            <a:pPr lvl="0">
              <a:spcBef>
                <a:spcPts val="0"/>
              </a:spcBef>
              <a:buNone/>
            </a:pPr>
            <a:r>
              <a:t/>
            </a:r>
            <a:endParaRPr/>
          </a:p>
          <a:p>
            <a:pPr lvl="0">
              <a:spcBef>
                <a:spcPts val="0"/>
              </a:spcBef>
              <a:buNone/>
            </a:pPr>
            <a:r>
              <a:t/>
            </a:r>
            <a:endParaRPr/>
          </a:p>
          <a:p>
            <a:pPr lvl="0">
              <a:spcBef>
                <a:spcPts val="0"/>
              </a:spcBef>
              <a:buNone/>
            </a:pPr>
            <a:r>
              <a:rPr lang="en" sz="1800">
                <a:latin typeface="Arial"/>
                <a:ea typeface="Arial"/>
                <a:cs typeface="Arial"/>
                <a:sym typeface="Arial"/>
              </a:rPr>
              <a:t>93,000,000 → 9.3 x 10</a:t>
            </a:r>
            <a:r>
              <a:rPr b="1" baseline="30000" i="1" lang="en" sz="1800">
                <a:latin typeface="Arial"/>
                <a:ea typeface="Arial"/>
                <a:cs typeface="Arial"/>
                <a:sym typeface="Arial"/>
              </a:rPr>
              <a:t>7</a:t>
            </a:r>
          </a:p>
          <a:p>
            <a:pPr lvl="0" rtl="0">
              <a:lnSpc>
                <a:spcPct val="100000"/>
              </a:lnSpc>
              <a:spcBef>
                <a:spcPts val="0"/>
              </a:spcBef>
              <a:spcAft>
                <a:spcPts val="0"/>
              </a:spcAft>
              <a:buNone/>
            </a:pPr>
            <a:r>
              <a:t/>
            </a:r>
            <a:endParaRPr sz="1800">
              <a:latin typeface="Arial"/>
              <a:ea typeface="Arial"/>
              <a:cs typeface="Arial"/>
              <a:sym typeface="Arial"/>
            </a:endParaRPr>
          </a:p>
          <a:p>
            <a:pPr lvl="0" rtl="0">
              <a:lnSpc>
                <a:spcPct val="100000"/>
              </a:lnSpc>
              <a:spcBef>
                <a:spcPts val="0"/>
              </a:spcBef>
              <a:buNone/>
            </a:pPr>
            <a:r>
              <a:rPr lang="en" sz="1800">
                <a:latin typeface="Arial"/>
                <a:ea typeface="Arial"/>
                <a:cs typeface="Arial"/>
                <a:sym typeface="Arial"/>
              </a:rPr>
              <a:t>0.00000097 → 9.7 x 10</a:t>
            </a:r>
            <a:r>
              <a:rPr b="1" baseline="30000" i="1" lang="en" sz="1800">
                <a:latin typeface="Arial"/>
                <a:ea typeface="Arial"/>
                <a:cs typeface="Arial"/>
                <a:sym typeface="Arial"/>
              </a:rPr>
              <a:t>-7</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Using the Quabbin Sustainably</a:t>
            </a:r>
          </a:p>
        </p:txBody>
      </p:sp>
      <p:sp>
        <p:nvSpPr>
          <p:cNvPr id="111" name="Shape 111"/>
          <p:cNvSpPr txBox="1"/>
          <p:nvPr>
            <p:ph idx="1" type="body"/>
          </p:nvPr>
        </p:nvSpPr>
        <p:spPr>
          <a:xfrm>
            <a:off x="500100" y="1097125"/>
            <a:ext cx="8143800" cy="1812300"/>
          </a:xfrm>
          <a:prstGeom prst="rect">
            <a:avLst/>
          </a:prstGeom>
        </p:spPr>
        <p:txBody>
          <a:bodyPr anchorCtr="0" anchor="t" bIns="91425" lIns="91425" rIns="91425" tIns="91425">
            <a:noAutofit/>
          </a:bodyPr>
          <a:lstStyle/>
          <a:p>
            <a:pPr lvl="0">
              <a:spcBef>
                <a:spcPts val="0"/>
              </a:spcBef>
              <a:buNone/>
            </a:pPr>
            <a:r>
              <a:rPr lang="en" sz="2000"/>
              <a:t>As we learned previously in our research on the Quabbin, in order to sustainably and reliably provide the necessary drinking water, the Quabbin cannot be drained below 80% of its capacity of 412 billion gallons of water.</a:t>
            </a:r>
          </a:p>
        </p:txBody>
      </p:sp>
      <p:pic>
        <p:nvPicPr>
          <p:cNvPr descr="Quabbin-Reservoir-Wildlife-1-640x400.jpg" id="112" name="Shape 112"/>
          <p:cNvPicPr preferRelativeResize="0"/>
          <p:nvPr/>
        </p:nvPicPr>
        <p:blipFill>
          <a:blip r:embed="rId3">
            <a:alphaModFix/>
          </a:blip>
          <a:stretch>
            <a:fillRect/>
          </a:stretch>
        </p:blipFill>
        <p:spPr>
          <a:xfrm>
            <a:off x="1040375" y="2623400"/>
            <a:ext cx="3609600" cy="2256000"/>
          </a:xfrm>
          <a:prstGeom prst="rect">
            <a:avLst/>
          </a:prstGeom>
          <a:noFill/>
          <a:ln>
            <a:noFill/>
          </a:ln>
        </p:spPr>
      </p:pic>
      <p:pic>
        <p:nvPicPr>
          <p:cNvPr id="113" name="Shape 113"/>
          <p:cNvPicPr preferRelativeResize="0"/>
          <p:nvPr/>
        </p:nvPicPr>
        <p:blipFill>
          <a:blip r:embed="rId4">
            <a:alphaModFix/>
          </a:blip>
          <a:stretch>
            <a:fillRect/>
          </a:stretch>
        </p:blipFill>
        <p:spPr>
          <a:xfrm>
            <a:off x="5360425" y="2778275"/>
            <a:ext cx="2743199" cy="1647824"/>
          </a:xfrm>
          <a:prstGeom prst="rect">
            <a:avLst/>
          </a:prstGeom>
          <a:noFill/>
          <a:ln>
            <a:noFill/>
          </a:ln>
        </p:spPr>
      </p:pic>
      <p:sp>
        <p:nvSpPr>
          <p:cNvPr id="114" name="Shape 114"/>
          <p:cNvSpPr txBox="1"/>
          <p:nvPr/>
        </p:nvSpPr>
        <p:spPr>
          <a:xfrm>
            <a:off x="5188525" y="4482800"/>
            <a:ext cx="3948600" cy="454500"/>
          </a:xfrm>
          <a:prstGeom prst="rect">
            <a:avLst/>
          </a:prstGeom>
          <a:noFill/>
          <a:ln>
            <a:noFill/>
          </a:ln>
        </p:spPr>
        <p:txBody>
          <a:bodyPr anchorCtr="0" anchor="t" bIns="91425" lIns="91425" rIns="91425" tIns="91425">
            <a:noAutofit/>
          </a:bodyPr>
          <a:lstStyle/>
          <a:p>
            <a:pPr lvl="0">
              <a:spcBef>
                <a:spcPts val="0"/>
              </a:spcBef>
              <a:buNone/>
            </a:pPr>
            <a:r>
              <a:rPr lang="en" sz="700" u="sng">
                <a:solidFill>
                  <a:schemeClr val="lt2"/>
                </a:solidFill>
                <a:hlinkClick r:id="rId5"/>
              </a:rPr>
              <a:t>http://www.country-magazine.com/road-trip/east/quabbin-reservoir-wildlife-and-scenic-beauty/</a:t>
            </a:r>
          </a:p>
          <a:p>
            <a:pPr lvl="0">
              <a:spcBef>
                <a:spcPts val="0"/>
              </a:spcBef>
              <a:buNone/>
            </a:pPr>
            <a:r>
              <a:rPr lang="en" sz="700" u="sng">
                <a:solidFill>
                  <a:schemeClr val="lt2"/>
                </a:solidFill>
                <a:hlinkClick r:id="rId6"/>
              </a:rPr>
              <a:t>http://laborunionreport.com/wp-content/uploads/2013/11/Half-empty-glass-008.jpg</a:t>
            </a:r>
          </a:p>
          <a:p>
            <a:pPr lvl="0">
              <a:spcBef>
                <a:spcPts val="0"/>
              </a:spcBef>
              <a:buNone/>
            </a:pPr>
            <a:r>
              <a:t/>
            </a:r>
            <a:endParaRPr sz="700"/>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